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668" r:id="rId6"/>
    <p:sldId id="683" r:id="rId7"/>
    <p:sldId id="741" r:id="rId8"/>
    <p:sldId id="742" r:id="rId9"/>
    <p:sldId id="694" r:id="rId10"/>
    <p:sldId id="695" r:id="rId11"/>
    <p:sldId id="696" r:id="rId12"/>
    <p:sldId id="687" r:id="rId13"/>
    <p:sldId id="697" r:id="rId14"/>
    <p:sldId id="699" r:id="rId15"/>
    <p:sldId id="744" r:id="rId16"/>
    <p:sldId id="700" r:id="rId17"/>
    <p:sldId id="701" r:id="rId18"/>
    <p:sldId id="702" r:id="rId19"/>
    <p:sldId id="703" r:id="rId20"/>
    <p:sldId id="704" r:id="rId21"/>
    <p:sldId id="705" r:id="rId22"/>
    <p:sldId id="706" r:id="rId23"/>
    <p:sldId id="707" r:id="rId24"/>
    <p:sldId id="708" r:id="rId25"/>
    <p:sldId id="709" r:id="rId26"/>
    <p:sldId id="746" r:id="rId27"/>
    <p:sldId id="713" r:id="rId28"/>
    <p:sldId id="714" r:id="rId29"/>
    <p:sldId id="717" r:id="rId30"/>
    <p:sldId id="719" r:id="rId31"/>
    <p:sldId id="720" r:id="rId32"/>
    <p:sldId id="721" r:id="rId33"/>
    <p:sldId id="722" r:id="rId34"/>
    <p:sldId id="723" r:id="rId35"/>
    <p:sldId id="724" r:id="rId36"/>
    <p:sldId id="725" r:id="rId37"/>
    <p:sldId id="726" r:id="rId38"/>
    <p:sldId id="727" r:id="rId39"/>
    <p:sldId id="728" r:id="rId40"/>
    <p:sldId id="729" r:id="rId41"/>
    <p:sldId id="730" r:id="rId42"/>
    <p:sldId id="731" r:id="rId43"/>
    <p:sldId id="747" r:id="rId44"/>
    <p:sldId id="748" r:id="rId45"/>
    <p:sldId id="735" r:id="rId46"/>
    <p:sldId id="736" r:id="rId47"/>
    <p:sldId id="737" r:id="rId48"/>
    <p:sldId id="738" r:id="rId49"/>
    <p:sldId id="739" r:id="rId50"/>
    <p:sldId id="672"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41"/>
            <p14:sldId id="742"/>
            <p14:sldId id="694"/>
            <p14:sldId id="695"/>
            <p14:sldId id="696"/>
            <p14:sldId id="687"/>
            <p14:sldId id="697"/>
            <p14:sldId id="699"/>
            <p14:sldId id="744"/>
            <p14:sldId id="700"/>
            <p14:sldId id="701"/>
            <p14:sldId id="702"/>
            <p14:sldId id="703"/>
            <p14:sldId id="704"/>
            <p14:sldId id="705"/>
            <p14:sldId id="706"/>
            <p14:sldId id="707"/>
            <p14:sldId id="708"/>
            <p14:sldId id="709"/>
            <p14:sldId id="746"/>
            <p14:sldId id="713"/>
            <p14:sldId id="714"/>
            <p14:sldId id="717"/>
            <p14:sldId id="719"/>
            <p14:sldId id="720"/>
            <p14:sldId id="721"/>
            <p14:sldId id="722"/>
            <p14:sldId id="723"/>
            <p14:sldId id="724"/>
            <p14:sldId id="725"/>
            <p14:sldId id="726"/>
            <p14:sldId id="727"/>
            <p14:sldId id="728"/>
            <p14:sldId id="729"/>
            <p14:sldId id="730"/>
            <p14:sldId id="731"/>
            <p14:sldId id="747"/>
            <p14:sldId id="748"/>
            <p14:sldId id="735"/>
            <p14:sldId id="736"/>
            <p14:sldId id="737"/>
            <p14:sldId id="738"/>
            <p14:sldId id="739"/>
            <p14:sldId id="672"/>
          </p14:sldIdLst>
        </p14:section>
      </p14:sectionLst>
    </p:ex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63756" autoAdjust="0"/>
  </p:normalViewPr>
  <p:slideViewPr>
    <p:cSldViewPr snapToGrid="0">
      <p:cViewPr varScale="1">
        <p:scale>
          <a:sx n="41" d="100"/>
          <a:sy n="41" d="100"/>
        </p:scale>
        <p:origin x="-128" y="-47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9/29/15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9/29/15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text editors on a virtual workstation, use the 'chef-apply' command, create a basic Chef recipe file and define Chef Resources.</a:t>
            </a:r>
          </a:p>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are resources? What are recipe files?</a:t>
            </a:r>
          </a:p>
          <a:p>
            <a:endParaRPr lang="en-US" dirty="0" smtClean="0"/>
          </a:p>
          <a:p>
            <a:r>
              <a:rPr lang="en-US" dirty="0" smtClean="0"/>
              <a:t>Let's answer these questions one at a time.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r>
              <a:rPr lang="en-US" dirty="0" smtClean="0"/>
              <a:t>Instructor Note: This may sound unusual to ask people in a physical classroom to read this content but it is important that they learn to refer to the documentation. And this entry is particularly very 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Let's look at a few examples of resources.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the </a:t>
            </a:r>
            <a:r>
              <a:rPr lang="en-US" dirty="0" smtClean="0">
                <a:latin typeface="Inconsolata" panose="020B0609030003000000" pitchFamily="49" charset="0"/>
              </a:rPr>
              <a:t>package "httpd"</a:t>
            </a:r>
            <a:r>
              <a:rPr lang="en-US" baseline="0" dirty="0" smtClean="0">
                <a:latin typeface="Inconsolata" panose="020B0609030003000000" pitchFamily="49" charset="0"/>
              </a:rPr>
              <a:t> command is run, the </a:t>
            </a:r>
            <a:r>
              <a:rPr lang="en-US" dirty="0" smtClean="0"/>
              <a:t>package named 'httpd' (Apache web server) is installed. In this example, this command</a:t>
            </a:r>
            <a:r>
              <a:rPr lang="en-US" baseline="0" dirty="0" smtClean="0"/>
              <a:t> is being run from within a Resource of a recipe, not from the command line.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created with content "This company is the property...".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For example</a:t>
            </a:r>
            <a:r>
              <a:rPr lang="en-US" baseline="0" dirty="0" smtClean="0"/>
              <a:t> '</a:t>
            </a:r>
            <a:r>
              <a:rPr lang="en-US" dirty="0" smtClean="0"/>
              <a:t>sudo chef-apply -e "package '</a:t>
            </a:r>
            <a:r>
              <a:rPr lang="en-US" dirty="0" err="1" smtClean="0"/>
              <a:t>nano</a:t>
            </a:r>
            <a:r>
              <a:rPr lang="en-US" dirty="0" smtClean="0"/>
              <a:t>'"   </a:t>
            </a:r>
          </a:p>
          <a:p>
            <a:endParaRPr lang="en-US" dirty="0" smtClean="0"/>
          </a:p>
          <a:p>
            <a:r>
              <a:rPr lang="en-US" dirty="0" smtClean="0"/>
              <a:t>In this task, you can replace</a:t>
            </a:r>
            <a:r>
              <a:rPr lang="en-US" baseline="0" dirty="0" smtClean="0"/>
              <a:t> </a:t>
            </a:r>
            <a:r>
              <a:rPr lang="en-US" baseline="0" dirty="0" err="1" smtClean="0"/>
              <a:t>nano</a:t>
            </a:r>
            <a:r>
              <a:rPr lang="en-US" baseline="0" dirty="0" smtClean="0"/>
              <a:t> with emacs or vim.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run. Then take a guess. Write it down or type out what you think will happen. Then run the command again. For example, run</a:t>
            </a:r>
            <a:r>
              <a:rPr lang="en-US" b="0" dirty="0" smtClean="0"/>
              <a:t> 'sudo chef-apply -e "package '</a:t>
            </a:r>
            <a:r>
              <a:rPr lang="en-US" b="0" dirty="0" err="1" smtClean="0"/>
              <a:t>nano</a:t>
            </a:r>
            <a:r>
              <a:rPr lang="en-US" b="0" dirty="0" smtClean="0"/>
              <a:t>'"'</a:t>
            </a:r>
          </a:p>
          <a:p>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repair--meaning 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editor of your choice (vim, nano, emacs) for this group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a:t>
            </a:r>
            <a:r>
              <a:rPr lang="en-US" baseline="0" dirty="0" smtClean="0"/>
              <a:t> your </a:t>
            </a:r>
            <a:r>
              <a:rPr lang="en-US" dirty="0" smtClean="0"/>
              <a:t>editor</a:t>
            </a:r>
            <a:r>
              <a:rPr lang="en-US" baseline="0" dirty="0" smtClean="0"/>
              <a:t> to </a:t>
            </a:r>
            <a:r>
              <a:rPr lang="en-US" dirty="0" smtClean="0"/>
              <a:t>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p>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r>
              <a:rPr lang="en-US" dirty="0" smtClean="0"/>
              <a:t>Save the file,</a:t>
            </a:r>
            <a:r>
              <a:rPr lang="en-US" baseline="0" dirty="0" smtClean="0"/>
              <a:t> </a:t>
            </a:r>
            <a:r>
              <a:rPr lang="en-US" dirty="0" smtClean="0"/>
              <a:t>return to the terminal and then run the `chef-apply` 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a:t>
            </a:r>
            <a:r>
              <a:rPr lang="en-US" dirty="0" smtClean="0"/>
              <a:t>ype '</a:t>
            </a:r>
            <a:r>
              <a:rPr lang="en-US" b="0" dirty="0" smtClean="0"/>
              <a:t>sudo chef-apply </a:t>
            </a:r>
            <a:r>
              <a:rPr lang="en-US" b="0" dirty="0" err="1" smtClean="0"/>
              <a:t>hello.rb</a:t>
            </a:r>
            <a:r>
              <a:rPr lang="en-US" b="0" dirty="0" smtClean="0"/>
              <a:t>'</a:t>
            </a:r>
            <a:r>
              <a:rPr lang="en-US" b="0" baseline="0" dirty="0" smtClean="0"/>
              <a:t> </a:t>
            </a:r>
            <a:r>
              <a:rPr lang="en-US" baseline="0" dirty="0" smtClean="0"/>
              <a:t>to apply the recipe. Y</a:t>
            </a:r>
            <a:r>
              <a:rPr lang="en-US" dirty="0" smtClean="0"/>
              <a:t>ou should see that a file named 'hello.txt' was created and the contents was updated to include your 'Hello, World!'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Use the `cat` command with the path of the file, 'hello.txt'</a:t>
            </a:r>
            <a:r>
              <a:rPr lang="en-US" baseline="0" dirty="0" smtClean="0"/>
              <a:t> to </a:t>
            </a:r>
            <a:r>
              <a:rPr lang="en-US" dirty="0" smtClean="0"/>
              <a:t>prove that a file was created.</a:t>
            </a:r>
            <a:r>
              <a:rPr lang="en-US" baseline="0" dirty="0" smtClean="0"/>
              <a:t>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sz="1200"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dirty="0" smtClean="0"/>
              <a:t>Run '</a:t>
            </a:r>
            <a:r>
              <a:rPr lang="en-US" b="0" dirty="0" smtClean="0"/>
              <a:t>sudo chef-apply </a:t>
            </a:r>
            <a:r>
              <a:rPr lang="en-US" b="0" dirty="0" err="1" smtClean="0"/>
              <a:t>hello.rb</a:t>
            </a:r>
            <a:r>
              <a:rPr lang="en-US" b="0" dirty="0" smtClean="0"/>
              <a:t>'</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'hello.txt.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Write the file and then think about what you expect to see in the output.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run the '</a:t>
            </a:r>
            <a:r>
              <a:rPr lang="en-US" sz="1200" b="0" dirty="0" smtClean="0"/>
              <a:t>sudo chef-apply </a:t>
            </a:r>
            <a:r>
              <a:rPr lang="en-US" sz="1200" b="0" dirty="0" err="1" smtClean="0"/>
              <a:t>hello.rb</a:t>
            </a:r>
            <a:r>
              <a:rPr lang="en-US" sz="1200" b="0" dirty="0" smtClean="0"/>
              <a:t>' </a:t>
            </a:r>
            <a:r>
              <a:rPr lang="en-US" sz="1200" dirty="0" smtClean="0"/>
              <a:t>command again.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pick an editor and then use Chef to install it. There are at least three command-line editors that we can choose from. Each with their own strengths and weaknesses. </a:t>
            </a:r>
          </a:p>
          <a:p>
            <a:endParaRPr lang="en-US" dirty="0" smtClean="0"/>
          </a:p>
          <a:p>
            <a:r>
              <a:rPr lang="en-US" dirty="0" smtClean="0"/>
              <a:t>If you are comfortable using</a:t>
            </a:r>
            <a:r>
              <a:rPr lang="en-US" baseline="0" dirty="0" smtClean="0"/>
              <a:t> Linux/Unix text editors, you can choose Emacs, Nano, or VIM (like vi).</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Either way, we will still be installing some text editors in this course</a:t>
            </a:r>
            <a:r>
              <a:rPr lang="en-US" baseline="0" dirty="0" smtClean="0"/>
              <a:t> in order to demonstrate how Chef can easily install packages. In fact, that is the main reason this activity is in this course—so you can see how Chef can be used to install typical packages.</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Assure Windows students that they will be able to use Sublime in this class so they won't have to learn Linux commands. We need to make clear that we are teaching Chef in this course, not Linux or Windows admin.</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a:t>
            </a:r>
            <a:r>
              <a:rPr lang="en-US" baseline="0" dirty="0" smtClean="0"/>
              <a:t> This is the exact same state when they started before they installed the editor.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an exercise they will accomplish after explaining the format of a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a:t>
            </a:r>
            <a:r>
              <a:rPr lang="en-US" dirty="0" err="1" smtClean="0"/>
              <a:t>hello.rb</a:t>
            </a:r>
            <a:r>
              <a:rPr lang="en-US"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parameter 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a:t>
            </a:r>
            <a:r>
              <a:rPr lang="en-US" smtClean="0"/>
              <a:t>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find that information in the output from running `chef-apply`?</a:t>
            </a:r>
          </a:p>
          <a:p>
            <a:endParaRPr lang="en-US" dirty="0" smtClean="0"/>
          </a:p>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a:t>
            </a:r>
            <a:r>
              <a:rPr lang="en-US" dirty="0" err="1" smtClean="0"/>
              <a:t>hello.rb</a:t>
            </a:r>
            <a:r>
              <a:rPr lang="en-US" dirty="0" smtClean="0"/>
              <a:t>' and add attributes for mode, owner and group. But only if the values here are different from the default values.</a:t>
            </a:r>
          </a:p>
          <a:p>
            <a:endParaRPr lang="en-US" dirty="0" smtClean="0"/>
          </a:p>
          <a:p>
            <a:r>
              <a:rPr lang="en-US" dirty="0" smtClean="0"/>
              <a:t>Instructor Note:  Allow the attendees time to solve this exercise.</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and attributes we tend to save ourselves the keystrokes and forgo expressing them.</a:t>
            </a:r>
          </a:p>
          <a:p>
            <a:endParaRPr lang="en-US" dirty="0" smtClean="0"/>
          </a:p>
          <a:p>
            <a:r>
              <a:rPr lang="en-US" dirty="0" smtClean="0"/>
              <a:t>The file resource in </a:t>
            </a:r>
            <a:r>
              <a:rPr lang="en-US" dirty="0" err="1" smtClean="0"/>
              <a:t>hello.rb</a:t>
            </a:r>
            <a:r>
              <a:rPr lang="en-US" dirty="0" smtClean="0"/>
              <a:t> does however need to add three new attributes: mode; owner; and group. And that is because the default values for these attributes are not the ones we want in our configuration policy.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Inconsolata"/>
                <a:cs typeface="Inconsolata"/>
              </a:rPr>
              <a:t>Emacs</a:t>
            </a:r>
            <a:r>
              <a:rPr lang="en-US" b="0" dirty="0" smtClean="0">
                <a:latin typeface="Inconsolata"/>
                <a:cs typeface="Inconsolata"/>
              </a:rPr>
              <a:t>:</a:t>
            </a:r>
            <a:r>
              <a:rPr lang="en-US" b="1" dirty="0" smtClean="0">
                <a:latin typeface="Inconsolata"/>
                <a:cs typeface="Inconsolata"/>
              </a:rPr>
              <a:t> </a:t>
            </a:r>
            <a:r>
              <a:rPr lang="en-US" b="0" dirty="0" smtClean="0">
                <a:latin typeface="Inconsolata"/>
                <a:cs typeface="Inconsolata"/>
              </a:rPr>
              <a:t>(</a:t>
            </a:r>
            <a:r>
              <a:rPr lang="en-US" dirty="0" smtClean="0"/>
              <a:t>Emacs is fairly straightforward for editing files.)</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emacs FILENAME</a:t>
            </a:r>
          </a:p>
          <a:p>
            <a:r>
              <a:rPr lang="en-US" dirty="0" smtClean="0">
                <a:latin typeface="Inconsolata"/>
                <a:cs typeface="Inconsolata"/>
              </a:rPr>
              <a:t>WRITE FILE	ctrl+x, ctrl+w</a:t>
            </a:r>
          </a:p>
          <a:p>
            <a:r>
              <a:rPr lang="en-US" dirty="0" smtClean="0">
                <a:latin typeface="Inconsolata"/>
                <a:cs typeface="Inconsolata"/>
              </a:rPr>
              <a:t>EXIT	 ctrl+x, ctrl+c</a:t>
            </a:r>
          </a:p>
          <a:p>
            <a:endParaRPr lang="en-US" dirty="0" smtClean="0">
              <a:latin typeface="Inconsolata"/>
            </a:endParaRPr>
          </a:p>
          <a:p>
            <a:r>
              <a:rPr lang="en-US" b="1" dirty="0" smtClean="0">
                <a:latin typeface="Inconsolata"/>
              </a:rPr>
              <a:t>Nano</a:t>
            </a:r>
            <a:r>
              <a:rPr lang="en-US" b="0" dirty="0" smtClean="0">
                <a:latin typeface="Inconsolata"/>
              </a:rPr>
              <a:t>:</a:t>
            </a:r>
            <a:r>
              <a:rPr lang="en-US" b="1" dirty="0" smtClean="0">
                <a:latin typeface="Inconsolata"/>
              </a:rPr>
              <a:t> </a:t>
            </a:r>
            <a:r>
              <a:rPr lang="en-US" b="0" dirty="0" smtClean="0">
                <a:latin typeface="Inconsolata"/>
              </a:rPr>
              <a:t>(</a:t>
            </a:r>
            <a:r>
              <a:rPr lang="en-US" dirty="0" smtClean="0"/>
              <a:t>Nano is usually touted as the easiest editor to get started with editing through the command-line.)</a:t>
            </a:r>
            <a:endParaRPr lang="en-US" b="1" dirty="0" smtClean="0">
              <a:latin typeface="Inconsolata"/>
            </a:endParaRPr>
          </a:p>
          <a:p>
            <a:endParaRPr lang="en-US" dirty="0" smtClean="0">
              <a:latin typeface="Inconsolata"/>
            </a:endParaRPr>
          </a:p>
          <a:p>
            <a:pPr>
              <a:lnSpc>
                <a:spcPct val="120000"/>
              </a:lnSpc>
            </a:pPr>
            <a:r>
              <a:rPr lang="en-US" dirty="0" smtClean="0">
                <a:latin typeface="Inconsolata"/>
                <a:cs typeface="Inconsolata"/>
              </a:rPr>
              <a:t>OPEN FILE	$ nano FILENAME</a:t>
            </a:r>
          </a:p>
          <a:p>
            <a:r>
              <a:rPr lang="en-US" dirty="0" smtClean="0">
                <a:latin typeface="Inconsolata"/>
                <a:cs typeface="Inconsolata"/>
              </a:rPr>
              <a:t>WRITE (When</a:t>
            </a:r>
            <a:r>
              <a:rPr lang="en-US" baseline="0" dirty="0" smtClean="0">
                <a:latin typeface="Inconsolata"/>
                <a:cs typeface="Inconsolata"/>
              </a:rPr>
              <a:t> exiting</a:t>
            </a:r>
            <a:r>
              <a:rPr lang="en-US" dirty="0" smtClean="0">
                <a:latin typeface="Inconsolata"/>
                <a:cs typeface="Inconsolata"/>
              </a:rPr>
              <a:t>)</a:t>
            </a:r>
            <a:r>
              <a:rPr lang="en-US" baseline="0" dirty="0" smtClean="0">
                <a:latin typeface="Inconsolata"/>
                <a:cs typeface="Inconsolata"/>
              </a:rPr>
              <a:t> </a:t>
            </a:r>
            <a:r>
              <a:rPr lang="en-US" dirty="0" smtClean="0">
                <a:latin typeface="Inconsolata"/>
                <a:cs typeface="Inconsolata"/>
              </a:rPr>
              <a:t>ctrl+x, y, ENTER</a:t>
            </a:r>
          </a:p>
          <a:p>
            <a:r>
              <a:rPr lang="en-US" dirty="0" smtClean="0">
                <a:latin typeface="Inconsolata"/>
                <a:cs typeface="Inconsolata"/>
              </a:rPr>
              <a:t>EXIT	ctrl+x</a:t>
            </a:r>
          </a:p>
          <a:p>
            <a:endParaRPr lang="en-US" dirty="0" smtClean="0">
              <a:latin typeface="Inconsolata"/>
              <a:cs typeface="Inconsolata"/>
            </a:endParaRPr>
          </a:p>
          <a:p>
            <a:r>
              <a:rPr lang="en-US" b="1" dirty="0" smtClean="0">
                <a:latin typeface="Inconsolata"/>
                <a:cs typeface="Inconsolata"/>
              </a:rPr>
              <a:t>VIM</a:t>
            </a:r>
            <a:r>
              <a:rPr lang="en-US" b="0" dirty="0" smtClean="0">
                <a:latin typeface="Inconsolata"/>
                <a:cs typeface="Inconsolata"/>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vim FILENAME</a:t>
            </a:r>
          </a:p>
          <a:p>
            <a:pPr>
              <a:lnSpc>
                <a:spcPct val="120000"/>
              </a:lnSpc>
            </a:pPr>
            <a:r>
              <a:rPr lang="en-US" dirty="0" smtClean="0">
                <a:latin typeface="Inconsolata"/>
                <a:cs typeface="Inconsolata"/>
              </a:rPr>
              <a:t>START EDITING	i</a:t>
            </a:r>
          </a:p>
          <a:p>
            <a:pPr>
              <a:lnSpc>
                <a:spcPct val="120000"/>
              </a:lnSpc>
            </a:pPr>
            <a:r>
              <a:rPr lang="en-US" dirty="0" smtClean="0">
                <a:latin typeface="Inconsolata"/>
                <a:cs typeface="Inconsolata"/>
              </a:rPr>
              <a:t>WRITE FILE	ESC, :w</a:t>
            </a:r>
          </a:p>
          <a:p>
            <a:pPr>
              <a:lnSpc>
                <a:spcPct val="120000"/>
              </a:lnSpc>
            </a:pPr>
            <a:r>
              <a:rPr lang="en-US" dirty="0" smtClean="0">
                <a:latin typeface="Inconsolata"/>
                <a:cs typeface="Inconsolata"/>
              </a:rPr>
              <a:t>EXIT	ESC, :q</a:t>
            </a:r>
          </a:p>
          <a:p>
            <a:pPr>
              <a:lnSpc>
                <a:spcPct val="120000"/>
              </a:lnSpc>
            </a:pPr>
            <a:r>
              <a:rPr lang="en-US" dirty="0" smtClean="0">
                <a:latin typeface="Inconsolata"/>
                <a:cs typeface="Inconsolata"/>
              </a:rPr>
              <a:t>EXIT (don't write) 	ESC, :q!</a:t>
            </a: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endParaRPr>
          </a:p>
          <a:p>
            <a:endParaRPr lang="en-US" dirty="0" smtClean="0">
              <a:latin typeface="Inconsolata"/>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1.</a:t>
            </a:r>
            <a:r>
              <a:rPr lang="en-US" baseline="0" dirty="0" smtClean="0"/>
              <a:t> </a:t>
            </a:r>
            <a:r>
              <a:rPr lang="en-US" dirty="0" smtClean="0"/>
              <a:t>Create a recipe named '</a:t>
            </a:r>
            <a:r>
              <a:rPr lang="en-US" dirty="0" err="1" smtClean="0"/>
              <a:t>setup.rb</a:t>
            </a:r>
            <a:r>
              <a:rPr lang="en-US" dirty="0" smtClean="0"/>
              <a:t>' that</a:t>
            </a:r>
            <a:r>
              <a:rPr lang="en-US" baseline="0" dirty="0" smtClean="0"/>
              <a:t> defines the policy:</a:t>
            </a:r>
            <a:endParaRPr lang="en-US" dirty="0" smtClean="0"/>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The package</a:t>
            </a:r>
            <a:r>
              <a:rPr lang="en-US" baseline="0" dirty="0" smtClean="0"/>
              <a:t> with your editors name is installed</a:t>
            </a:r>
            <a:endParaRPr lang="en-US" dirty="0" smtClean="0"/>
          </a:p>
          <a:p>
            <a:pPr marL="171450" indent="-171450">
              <a:buFont typeface="Arial" panose="020B0604020202020204" pitchFamily="34" charset="0"/>
              <a:buChar char="•"/>
            </a:pPr>
            <a:r>
              <a:rPr lang="en-US" dirty="0" smtClean="0"/>
              <a:t>The package with the</a:t>
            </a:r>
            <a:r>
              <a:rPr lang="en-US" baseline="0" dirty="0" smtClean="0"/>
              <a:t> name is installed</a:t>
            </a:r>
            <a:endParaRPr lang="en-US" dirty="0" smtClean="0"/>
          </a:p>
          <a:p>
            <a:pPr marL="171450" indent="-171450">
              <a:buFont typeface="Arial" panose="020B0604020202020204" pitchFamily="34" charset="0"/>
              <a:buChar char="•"/>
            </a:pPr>
            <a:r>
              <a:rPr lang="en-US" dirty="0" smtClean="0"/>
              <a:t>The</a:t>
            </a:r>
            <a:r>
              <a:rPr lang="en-US" baseline="0" dirty="0" smtClean="0"/>
              <a:t> file named '/</a:t>
            </a:r>
            <a:r>
              <a:rPr lang="en-US" baseline="0" dirty="0" err="1" smtClean="0"/>
              <a:t>etc</a:t>
            </a:r>
            <a:r>
              <a:rPr lang="en-US" baseline="0" dirty="0" smtClean="0"/>
              <a:t>/</a:t>
            </a:r>
            <a:r>
              <a:rPr lang="en-US" baseline="0" dirty="0" err="1" smtClean="0"/>
              <a:t>motd</a:t>
            </a:r>
            <a:r>
              <a:rPr lang="en-US" baseline="0" dirty="0" smtClean="0"/>
              <a:t>' is created with the content "Property of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Then use chef-apply to apply the '</a:t>
            </a:r>
            <a:r>
              <a:rPr lang="en-US" baseline="0" dirty="0" err="1" smtClean="0"/>
              <a:t>setup.rb</a:t>
            </a:r>
            <a:r>
              <a:rPr lang="en-US" baseline="0" dirty="0" smtClean="0"/>
              <a:t>' recipe file.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the final version of the `</a:t>
            </a:r>
            <a:r>
              <a:rPr lang="en-US" dirty="0" err="1" smtClean="0"/>
              <a:t>setup.rb</a:t>
            </a:r>
            <a:r>
              <a:rPr lang="en-US" dirty="0" smtClean="0"/>
              <a:t>` file that installs all the editors, our tree package, and creates our MOTD file.</a:t>
            </a:r>
          </a:p>
          <a:p>
            <a:endParaRPr lang="en-US" dirty="0" smtClean="0"/>
          </a:p>
          <a:p>
            <a:pPr marL="171450" indent="-171450">
              <a:buFont typeface="Arial" panose="020B0604020202020204" pitchFamily="34" charset="0"/>
              <a:buChar char="•"/>
            </a:pPr>
            <a:r>
              <a:rPr lang="en-US" dirty="0" smtClean="0"/>
              <a:t>What is the resource definition for this description? `The package named $EDITOR is installed.`</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What is the resource definition for this description? `The package named tree is installed.`</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What is the resource definition for this description? `The file named "/etc/</a:t>
            </a:r>
            <a:r>
              <a:rPr lang="en-US" dirty="0" err="1" smtClean="0"/>
              <a:t>motd</a:t>
            </a:r>
            <a:r>
              <a:rPr lang="en-US" dirty="0" smtClean="0"/>
              <a:t>" is created with the content "Property of ...".`</a:t>
            </a:r>
          </a:p>
          <a:p>
            <a:endParaRPr lang="en-US" dirty="0" smtClean="0"/>
          </a:p>
          <a:p>
            <a:r>
              <a:rPr lang="en-US" dirty="0" smtClean="0"/>
              <a:t>Instructor Note: Allow the attendees time to solve this exercise.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Run the above command to apply your </a:t>
            </a:r>
            <a:r>
              <a:rPr lang="en-US" dirty="0" err="1" smtClean="0"/>
              <a:t>setup.rb</a:t>
            </a:r>
            <a:r>
              <a:rPr lang="en-US" dirty="0" smtClean="0"/>
              <a:t> recipe.</a:t>
            </a:r>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section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a:t>
            </a:r>
            <a:r>
              <a:rPr lang="en-US" dirty="0" smtClean="0"/>
              <a:t>people in </a:t>
            </a:r>
            <a:r>
              <a:rPr lang="en-US" dirty="0" smtClean="0"/>
              <a:t>this class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a:p>
            <a:endParaRPr lang="en-US" dirty="0" smtClean="0"/>
          </a:p>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2683133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220339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6928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16299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Inconsolata"/>
                <a:cs typeface="Inconsolata"/>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2" r:id="rId21"/>
    <p:sldLayoutId id="2147483793" r:id="rId22"/>
    <p:sldLayoutId id="2147483794" r:id="rId23"/>
    <p:sldLayoutId id="214748379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ocs.chef.io/resource_packag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chef.io/resource_servic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chef.io/resourc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ocs.chef.io/resource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docs.chef.io/resource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91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0990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"httpd" 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docs.chef.io/resource_package.html</a:t>
            </a:r>
            <a:endParaRPr lang="en-US" dirty="0" smtClean="0">
              <a:cs typeface="Inconsolata"/>
            </a:endParaRPr>
          </a:p>
          <a:p>
            <a:pPr algn="ctr"/>
            <a:endParaRPr lang="en-US" sz="2400" dirty="0">
              <a:cs typeface="Inconsolata"/>
            </a:endParaRPr>
          </a:p>
          <a:p>
            <a:pPr algn="ctr"/>
            <a:endParaRPr lang="en-US" sz="2400" dirty="0">
              <a:cs typeface="Inconsolata"/>
            </a:endParaRPr>
          </a:p>
        </p:txBody>
      </p:sp>
    </p:spTree>
    <p:extLst>
      <p:ext uri="{BB962C8B-B14F-4D97-AF65-F5344CB8AC3E}">
        <p14:creationId xmlns:p14="http://schemas.microsoft.com/office/powerpoint/2010/main" val="349656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err="1"/>
              <a:t>ntp</a:t>
            </a:r>
            <a:r>
              <a:rPr lang="en-US" sz="3700" dirty="0"/>
              <a:t>" 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docs.chef.io/resource_service.html</a:t>
            </a:r>
            <a:endParaRPr lang="en-US" dirty="0" smtClean="0">
              <a:cs typeface="Inconsolata"/>
            </a:endParaRPr>
          </a:p>
          <a:p>
            <a:pPr algn="ctr"/>
            <a:endParaRPr lang="en-US" dirty="0" smtClean="0">
              <a:cs typeface="Inconsolata"/>
            </a:endParaRPr>
          </a:p>
          <a:p>
            <a:pPr algn="ctr"/>
            <a:endParaRPr lang="en-US" sz="2400" dirty="0">
              <a:cs typeface="Inconsolata"/>
            </a:endParaRPr>
          </a:p>
          <a:p>
            <a:pPr algn="ctr"/>
            <a:endParaRPr lang="en-US" sz="2400" dirty="0">
              <a:cs typeface="Inconsolata"/>
            </a:endParaRPr>
          </a:p>
        </p:txBody>
      </p:sp>
    </p:spTree>
    <p:extLst>
      <p:ext uri="{BB962C8B-B14F-4D97-AF65-F5344CB8AC3E}">
        <p14:creationId xmlns:p14="http://schemas.microsoft.com/office/powerpoint/2010/main" val="4099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"/etc/</a:t>
            </a:r>
            <a:r>
              <a:rPr lang="en-US" sz="3700" dirty="0" err="1"/>
              <a:t>motd</a:t>
            </a:r>
            <a:r>
              <a:rPr lang="en-US" sz="3700" dirty="0"/>
              <a:t>" is created with content "This company is the property ..."</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1239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"/etc/</a:t>
            </a:r>
            <a:r>
              <a:rPr lang="en-US" sz="3700" dirty="0" err="1"/>
              <a:t>motd</a:t>
            </a:r>
            <a:r>
              <a:rPr lang="en-US" sz="3700" dirty="0"/>
              <a:t>" is </a:t>
            </a:r>
            <a:r>
              <a:rPr lang="en-US" sz="3700" dirty="0"/>
              <a:t>deleted.</a:t>
            </a:r>
            <a:endParaRPr lang="en-US" sz="3700" dirty="0"/>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25154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23687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79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4" y="2335028"/>
            <a:ext cx="14217056" cy="560989"/>
          </a:xfrm>
          <a:prstGeom prst="rect">
            <a:avLst/>
          </a:prstGeom>
        </p:spPr>
      </p:pic>
    </p:spTree>
    <p:extLst>
      <p:ext uri="{BB962C8B-B14F-4D97-AF65-F5344CB8AC3E}">
        <p14:creationId xmlns:p14="http://schemas.microsoft.com/office/powerpoint/2010/main" val="12100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r>
              <a:rPr lang="en-US" sz="3700" dirty="0"/>
              <a:t>?</a:t>
            </a:r>
            <a:endParaRPr lang="en-US" sz="3700" dirty="0"/>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567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Inconsolata"/>
                <a:cs typeface="Inconsolata"/>
              </a:rPr>
              <a:t>chef-apply</a:t>
            </a:r>
            <a:r>
              <a:rPr lang="en-US" sz="3700" dirty="0"/>
              <a:t> takes action only when it needs to. Think of it as test and repair. </a:t>
            </a:r>
          </a:p>
          <a:p>
            <a:r>
              <a:rPr lang="en-US" sz="3700" dirty="0"/>
              <a:t>Chef 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945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300" dirty="0">
                  <a:latin typeface="Inconsolata"/>
                  <a:cs typeface="Inconsolata"/>
                </a:rPr>
                <a:t>package '</a:t>
              </a:r>
              <a:r>
                <a:rPr lang="en-US" sz="4300" dirty="0" err="1">
                  <a:latin typeface="Inconsolata"/>
                  <a:cs typeface="Inconsolata"/>
                </a:rPr>
                <a:t>nano</a:t>
              </a:r>
              <a:r>
                <a:rPr lang="en-US" sz="4300" dirty="0">
                  <a:latin typeface="Inconsolata"/>
                  <a:cs typeface="Inconsolata"/>
                </a:rPr>
                <a:t>'</a:t>
              </a:r>
            </a:p>
          </p:txBody>
        </p:sp>
      </p:grpSp>
    </p:spTree>
    <p:extLst>
      <p:ext uri="{BB962C8B-B14F-4D97-AF65-F5344CB8AC3E}">
        <p14:creationId xmlns:p14="http://schemas.microsoft.com/office/powerpoint/2010/main" val="298844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7313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6341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dirty="0"/>
              <a:t>~/</a:t>
            </a:r>
            <a:r>
              <a:rPr lang="en-US" sz="3700" dirty="0" err="1"/>
              <a:t>hello.rb</a:t>
            </a:r>
            <a:endParaRPr lang="en-US" sz="3700"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Inconsolata"/>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0343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a:t>Can 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3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Recipe: (chef-apply cookbook)::(chef-apply recipe)</a:t>
            </a:r>
          </a:p>
          <a:p>
            <a:r>
              <a:rPr lang="en-US" dirty="0"/>
              <a:t>  * file[hello.txt] action create</a:t>
            </a:r>
          </a:p>
          <a:p>
            <a:r>
              <a:rPr lang="en-US" dirty="0"/>
              <a:t>    - create new file hello.txt</a:t>
            </a:r>
          </a:p>
          <a:p>
            <a:r>
              <a:rPr lang="en-US" dirty="0"/>
              <a:t>    - update content in file hello.txt from none to 315f5b</a:t>
            </a:r>
          </a:p>
          <a:p>
            <a:r>
              <a:rPr lang="en-US" dirty="0"/>
              <a:t>    --- hello.txt       2015-09-14 22:38:29.386137524 +0000</a:t>
            </a:r>
          </a:p>
          <a:p>
            <a:r>
              <a:rPr lang="en-US" dirty="0"/>
              <a:t>    +++ ./.hello.txt20150914-1284-1w934it       2015-09-14 22:38:29.386137524 +0000</a:t>
            </a:r>
          </a:p>
          <a:p>
            <a:r>
              <a:rPr lang="en-US" dirty="0"/>
              <a:t>    @@ -1 +1,2 @@</a:t>
            </a:r>
          </a:p>
          <a:p>
            <a:r>
              <a:rPr lang="en-US"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38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81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a:t>
            </a:r>
            <a:r>
              <a:rPr lang="en-US" sz="3700" dirty="0"/>
              <a:t>would happen if you ran the </a:t>
            </a:r>
            <a:r>
              <a:rPr lang="en-US" sz="3700" dirty="0"/>
              <a:t>command again?</a:t>
            </a:r>
          </a:p>
          <a:p>
            <a:endParaRPr lang="en-US" sz="3700" dirty="0"/>
          </a:p>
          <a:p>
            <a:r>
              <a:rPr lang="en-US" sz="3700" dirty="0"/>
              <a:t>Again, </a:t>
            </a:r>
            <a:r>
              <a:rPr lang="en-US" sz="3700" dirty="0"/>
              <a:t>before you run the command -- think about it. What are your expectations now from the last time you ran it? </a:t>
            </a:r>
            <a:r>
              <a:rPr lang="en-US" sz="3700" dirty="0"/>
              <a:t>What will the output look like?</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261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a:t>
            </a:r>
            <a:r>
              <a:rPr lang="en-US" sz="3700" dirty="0"/>
              <a:t>if the </a:t>
            </a:r>
            <a:r>
              <a:rPr lang="en-US" sz="3700" dirty="0"/>
              <a:t>file contents </a:t>
            </a:r>
            <a:r>
              <a:rPr lang="en-US" sz="3700" dirty="0"/>
              <a:t>were modified</a:t>
            </a:r>
            <a:r>
              <a:rPr lang="en-US" sz="3700" dirty="0"/>
              <a:t>?</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58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 in this class:</a:t>
            </a:r>
          </a:p>
          <a:p>
            <a:pPr lvl="1"/>
            <a:endParaRPr lang="en-US" dirty="0" smtClean="0"/>
          </a:p>
          <a:p>
            <a:pPr lvl="1"/>
            <a:r>
              <a:rPr lang="en-US" sz="4800" b="1" dirty="0"/>
              <a:t>e</a:t>
            </a:r>
            <a:r>
              <a:rPr lang="en-US" sz="4800" b="1" dirty="0"/>
              <a:t>macs</a:t>
            </a:r>
            <a:endParaRPr lang="en-US" sz="4800" b="1" dirty="0"/>
          </a:p>
          <a:p>
            <a:pPr lvl="1"/>
            <a:r>
              <a:rPr lang="en-US" sz="4800" b="1" dirty="0"/>
              <a:t>n</a:t>
            </a:r>
            <a:r>
              <a:rPr lang="en-US" sz="4800" b="1" dirty="0"/>
              <a:t>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22716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a:t>
            </a:r>
            <a:r>
              <a:rPr lang="en-US" sz="3700" dirty="0"/>
              <a:t>would happen if the </a:t>
            </a:r>
            <a:r>
              <a:rPr lang="en-US" sz="3700" dirty="0"/>
              <a:t>file </a:t>
            </a:r>
            <a:r>
              <a:rPr lang="en-US" sz="3700" dirty="0"/>
              <a:t>were removed</a:t>
            </a:r>
            <a:r>
              <a:rPr lang="en-US" sz="3700" dirty="0"/>
              <a:t>?</a:t>
            </a:r>
          </a:p>
          <a:p>
            <a:endParaRPr lang="en-US" sz="3700" dirty="0"/>
          </a:p>
          <a:p>
            <a:r>
              <a:rPr lang="en-US" sz="3700" dirty="0"/>
              <a:t>At this </a:t>
            </a:r>
            <a:r>
              <a:rPr lang="en-US" sz="3700" dirty="0"/>
              <a:t>point, hopefully </a:t>
            </a:r>
            <a:r>
              <a:rPr lang="en-US" sz="3700" dirty="0"/>
              <a:t>you are starting to understand the concept of test and repair.</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43446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a:t>
            </a:r>
            <a:r>
              <a:rPr lang="en-US" sz="3700" dirty="0"/>
              <a:t>would happen if </a:t>
            </a:r>
            <a:r>
              <a:rPr lang="en-US" sz="3700" dirty="0"/>
              <a:t>the file permissions (mode), owner, or group </a:t>
            </a:r>
            <a:r>
              <a:rPr lang="en-US" sz="3700" dirty="0"/>
              <a:t>changed?</a:t>
            </a:r>
            <a:endParaRPr lang="en-US" sz="3700" dirty="0"/>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8271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474603" y="6662543"/>
            <a:ext cx="9306799"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964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474603" y="6662543"/>
            <a:ext cx="9306799"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419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191805" cy="245948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474603" y="6662543"/>
            <a:ext cx="9306799"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0001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4004520" cy="1804696"/>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474603" y="6662543"/>
            <a:ext cx="9306799"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4026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474603" y="6662543"/>
            <a:ext cx="9306799"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8566545"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9573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a:t>
            </a:r>
            <a:r>
              <a:rPr lang="en-US" sz="3200" dirty="0">
                <a:hlinkClick r:id="rId3"/>
              </a:rPr>
              <a:t>://</a:t>
            </a:r>
            <a:r>
              <a:rPr lang="en-US" sz="3200" dirty="0">
                <a:hlinkClick r:id="rId3"/>
              </a:rPr>
              <a:t>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t>
            </a:r>
            <a:r>
              <a:rPr lang="en-US" sz="2700" dirty="0">
                <a:solidFill>
                  <a:schemeClr val="tx1"/>
                </a:solidFill>
              </a:rPr>
              <a:t>action.</a:t>
            </a:r>
            <a:endParaRPr lang="en-US" sz="2700" dirty="0">
              <a:solidFill>
                <a:schemeClr val="tx1"/>
              </a:solidFill>
            </a:endParaRPr>
          </a:p>
          <a:p>
            <a:pPr marL="1066723" lvl="1" indent="-457178" algn="l">
              <a:buFontTx/>
              <a:buChar char="•"/>
            </a:pPr>
            <a:r>
              <a:rPr lang="en-US" sz="2700" dirty="0">
                <a:solidFill>
                  <a:schemeClr val="tx1"/>
                </a:solidFill>
              </a:rPr>
              <a:t>default values for </a:t>
            </a:r>
            <a:r>
              <a:rPr lang="en-US" sz="2700" dirty="0">
                <a:solidFill>
                  <a:schemeClr val="tx1"/>
                </a:solidFill>
                <a:latin typeface="Inconsolata"/>
                <a:cs typeface="Inconsolata"/>
              </a:rPr>
              <a:t>mode</a:t>
            </a:r>
            <a:r>
              <a:rPr lang="en-US" sz="2700" dirty="0">
                <a:solidFill>
                  <a:schemeClr val="tx1"/>
                </a:solidFill>
              </a:rPr>
              <a:t>, </a:t>
            </a:r>
            <a:r>
              <a:rPr lang="en-US" sz="2700" dirty="0">
                <a:solidFill>
                  <a:schemeClr val="tx1"/>
                </a:solidFill>
                <a:latin typeface="Inconsolata"/>
                <a:cs typeface="Inconsolata"/>
              </a:rPr>
              <a:t>owner</a:t>
            </a:r>
            <a:r>
              <a:rPr lang="en-US" sz="2700" dirty="0">
                <a:solidFill>
                  <a:schemeClr val="tx1"/>
                </a:solidFill>
              </a:rPr>
              <a:t>, and </a:t>
            </a:r>
            <a:r>
              <a:rPr lang="en-US" sz="2700" dirty="0">
                <a:solidFill>
                  <a:schemeClr val="tx1"/>
                </a:solidFill>
                <a:latin typeface="Inconsolata"/>
                <a:cs typeface="Inconsolata"/>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Inconsolata"/>
                <a:cs typeface="Inconsolata"/>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Inconsolata"/>
              </a:rPr>
              <a:t>file</a:t>
            </a:r>
            <a:r>
              <a:rPr lang="en-US" sz="2700" dirty="0">
                <a:solidFill>
                  <a:srgbClr val="3E4346"/>
                </a:solidFill>
              </a:rPr>
              <a:t> named </a:t>
            </a:r>
            <a:r>
              <a:rPr lang="en-US" sz="2700" dirty="0">
                <a:solidFill>
                  <a:srgbClr val="3E4346"/>
                </a:solidFill>
                <a:cs typeface="Inconsolata"/>
              </a:rPr>
              <a:t>"hello.txt" </a:t>
            </a:r>
            <a:r>
              <a:rPr lang="en-US" sz="2700" dirty="0">
                <a:solidFill>
                  <a:srgbClr val="3E4346"/>
                </a:solidFill>
              </a:rPr>
              <a:t>should be </a:t>
            </a:r>
            <a:r>
              <a:rPr lang="en-US" sz="2700" dirty="0">
                <a:solidFill>
                  <a:srgbClr val="3E4346"/>
                </a:solidFill>
                <a:cs typeface="Inconsolata"/>
              </a:rPr>
              <a:t>created</a:t>
            </a:r>
            <a:r>
              <a:rPr lang="en-US" sz="2700" dirty="0">
                <a:solidFill>
                  <a:srgbClr val="3E4346"/>
                </a:solidFill>
              </a:rPr>
              <a:t> with the </a:t>
            </a:r>
            <a:r>
              <a:rPr lang="en-US" sz="2700" dirty="0">
                <a:solidFill>
                  <a:srgbClr val="3E4346"/>
                </a:solidFill>
                <a:cs typeface="Inconsolata"/>
              </a:rPr>
              <a:t>content</a:t>
            </a:r>
            <a:r>
              <a:rPr lang="en-US" sz="2700" b="1" dirty="0">
                <a:solidFill>
                  <a:srgbClr val="3E4346"/>
                </a:solidFill>
              </a:rPr>
              <a:t> </a:t>
            </a:r>
            <a:r>
              <a:rPr lang="en-US" sz="2700" dirty="0">
                <a:solidFill>
                  <a:srgbClr val="3E4346"/>
                </a:solidFill>
              </a:rPr>
              <a:t>"Hello, world!", </a:t>
            </a:r>
            <a:r>
              <a:rPr lang="en-US" sz="2700" dirty="0">
                <a:solidFill>
                  <a:srgbClr val="3E4346"/>
                </a:solidFill>
                <a:cs typeface="Inconsolata"/>
              </a:rPr>
              <a:t>mode</a:t>
            </a:r>
            <a:r>
              <a:rPr lang="en-US" sz="2700" dirty="0">
                <a:solidFill>
                  <a:srgbClr val="3E4346"/>
                </a:solidFill>
              </a:rPr>
              <a:t> "0644", </a:t>
            </a:r>
            <a:r>
              <a:rPr lang="en-US" sz="2700" dirty="0">
                <a:solidFill>
                  <a:srgbClr val="3E4346"/>
                </a:solidFill>
                <a:cs typeface="Inconsolata"/>
              </a:rPr>
              <a:t>owner</a:t>
            </a:r>
            <a:r>
              <a:rPr lang="en-US" sz="2700" dirty="0">
                <a:solidFill>
                  <a:srgbClr val="3E4346"/>
                </a:solidFill>
              </a:rPr>
              <a:t> is "root", and </a:t>
            </a:r>
            <a:r>
              <a:rPr lang="en-US" sz="2700" dirty="0">
                <a:solidFill>
                  <a:srgbClr val="3E4346"/>
                </a:solidFill>
                <a:cs typeface="Inconsolata"/>
              </a:rPr>
              <a:t>group</a:t>
            </a:r>
            <a:r>
              <a:rPr lang="en-US" sz="2700" dirty="0">
                <a:solidFill>
                  <a:srgbClr val="3E4346"/>
                </a:solidFill>
              </a:rPr>
              <a:t> is "root</a:t>
            </a:r>
            <a:r>
              <a:rPr lang="en-US" sz="2700" dirty="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0151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Review: The Updated file Resource</a:t>
            </a:r>
            <a:endParaRPr lang="en-US" dirty="0"/>
          </a:p>
        </p:txBody>
      </p:sp>
      <p:sp>
        <p:nvSpPr>
          <p:cNvPr id="3" name="Content Placeholder 2"/>
          <p:cNvSpPr>
            <a:spLocks noGrp="1"/>
          </p:cNvSpPr>
          <p:nvPr>
            <p:ph sz="quarter" idx="10"/>
          </p:nvPr>
        </p:nvSpPr>
        <p:spPr>
          <a:xfrm>
            <a:off x="1121106"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dirty="0"/>
              <a:t>~/</a:t>
            </a:r>
            <a:r>
              <a:rPr lang="en-US" sz="3700" dirty="0" err="1"/>
              <a:t>hello.rb</a:t>
            </a:r>
            <a:endParaRPr lang="en-US" sz="3700" dirty="0"/>
          </a:p>
        </p:txBody>
      </p:sp>
      <p:sp>
        <p:nvSpPr>
          <p:cNvPr id="5" name="Content Placeholder 4"/>
          <p:cNvSpPr>
            <a:spLocks noGrp="1"/>
          </p:cNvSpPr>
          <p:nvPr>
            <p:ph sz="quarter" idx="12"/>
          </p:nvPr>
        </p:nvSpPr>
        <p:spPr/>
        <p:txBody>
          <a:bodyPr>
            <a:normAutofit/>
          </a:bodyPr>
          <a:lstStyle/>
          <a:p>
            <a:r>
              <a:rPr lang="en-US" sz="3700" dirty="0"/>
              <a:t>The default action is to create (not necessary to define it).</a:t>
            </a:r>
          </a:p>
          <a:p>
            <a:endParaRPr lang="en-US" sz="3700" dirty="0"/>
          </a:p>
          <a:p>
            <a:r>
              <a:rPr lang="en-US" sz="3700" dirty="0"/>
              <a:t>The default mode is </a:t>
            </a:r>
            <a:r>
              <a:rPr lang="en-US" sz="3700" dirty="0"/>
              <a:t>"0644"</a:t>
            </a:r>
            <a:r>
              <a:rPr lang="en-US" sz="3700" dirty="0"/>
              <a:t>.</a:t>
            </a:r>
          </a:p>
          <a:p>
            <a:endParaRPr lang="en-US" sz="3700" dirty="0"/>
          </a:p>
          <a:p>
            <a:r>
              <a:rPr lang="en-US" sz="3700" dirty="0"/>
              <a:t>The default owner is the current user (could change).</a:t>
            </a:r>
          </a:p>
          <a:p>
            <a:endParaRPr lang="en-US" sz="3700" dirty="0"/>
          </a:p>
          <a:p>
            <a:r>
              <a:rPr lang="en-US" sz="3700" dirty="0"/>
              <a:t>The default group is the POSIX group (if available).</a:t>
            </a:r>
          </a:p>
        </p:txBody>
      </p:sp>
      <p:sp>
        <p:nvSpPr>
          <p:cNvPr id="12" name="Text Placeholder 6"/>
          <p:cNvSpPr>
            <a:spLocks noGrp="1"/>
          </p:cNvSpPr>
          <p:nvPr>
            <p:ph type="body" sz="quarter" idx="14"/>
          </p:nvPr>
        </p:nvSpPr>
        <p:spPr>
          <a:xfrm>
            <a:off x="1121084" y="3541321"/>
            <a:ext cx="7044267"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876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67894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blackWhite">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sz="4800" b="1" dirty="0"/>
              <a:t>emacs</a:t>
            </a:r>
          </a:p>
          <a:p>
            <a:pPr lvl="1"/>
            <a:r>
              <a:rPr lang="en-US" sz="4800" b="1" dirty="0"/>
              <a:t>nano</a:t>
            </a:r>
          </a:p>
          <a:p>
            <a:pPr lvl="1"/>
            <a:r>
              <a:rPr lang="en-US" sz="4800" b="1" dirty="0"/>
              <a:t>vi / </a:t>
            </a:r>
            <a:r>
              <a:rPr lang="en-US" sz="4800" b="1" dirty="0"/>
              <a:t>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5387830" y="2472565"/>
            <a:ext cx="9904687" cy="4768331"/>
          </a:xfrm>
          <a:prstGeom prst="rect">
            <a:avLst/>
          </a:prstGeom>
        </p:spPr>
      </p:pic>
    </p:spTree>
    <p:extLst>
      <p:ext uri="{BB962C8B-B14F-4D97-AF65-F5344CB8AC3E}">
        <p14:creationId xmlns:p14="http://schemas.microsoft.com/office/powerpoint/2010/main" val="45789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Lab: </a:t>
            </a:r>
            <a:r>
              <a:rPr lang="en-US" smtClean="0"/>
              <a:t>Workstation </a:t>
            </a:r>
            <a:r>
              <a:rPr lang="en-US" dirty="0" smtClean="0"/>
              <a:t>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Inconsolata"/>
                <a:cs typeface="Inconsolata"/>
              </a:rPr>
              <a:t>"</a:t>
            </a:r>
            <a:r>
              <a:rPr lang="en-US" sz="3200" dirty="0" err="1">
                <a:latin typeface="Inconsolata"/>
                <a:cs typeface="Inconsolata"/>
              </a:rPr>
              <a:t>setup.rb</a:t>
            </a:r>
            <a:r>
              <a:rPr lang="en-US" sz="3200" dirty="0">
                <a:latin typeface="Inconsolata"/>
                <a:cs typeface="Inconsolata"/>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Inconsolata"/>
              </a:rPr>
              <a:t>package</a:t>
            </a:r>
            <a:r>
              <a:rPr lang="en-US" sz="2700" dirty="0">
                <a:solidFill>
                  <a:srgbClr val="3E4346"/>
                </a:solidFill>
              </a:rPr>
              <a:t> named "nano"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Inconsolata"/>
              </a:rPr>
              <a:t>package</a:t>
            </a:r>
            <a:r>
              <a:rPr lang="en-US" sz="2700" dirty="0">
                <a:solidFill>
                  <a:srgbClr val="3E4346"/>
                </a:solidFill>
              </a:rPr>
              <a:t> named "tree"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Inconsolata"/>
              </a:rPr>
              <a:t>file</a:t>
            </a:r>
            <a:r>
              <a:rPr lang="en-US" sz="2700" dirty="0">
                <a:solidFill>
                  <a:srgbClr val="3E4346"/>
                </a:solidFill>
              </a:rPr>
              <a:t> named "/</a:t>
            </a:r>
            <a:r>
              <a:rPr lang="en-US" sz="2700" dirty="0" err="1">
                <a:solidFill>
                  <a:srgbClr val="3E4346"/>
                </a:solidFill>
              </a:rPr>
              <a:t>etc</a:t>
            </a:r>
            <a:r>
              <a:rPr lang="en-US" sz="2700" dirty="0">
                <a:solidFill>
                  <a:srgbClr val="3E4346"/>
                </a:solidFill>
              </a:rPr>
              <a:t>/</a:t>
            </a:r>
            <a:r>
              <a:rPr lang="en-US" sz="2700" dirty="0" err="1">
                <a:solidFill>
                  <a:srgbClr val="3E4346"/>
                </a:solidFill>
              </a:rPr>
              <a:t>motd</a:t>
            </a:r>
            <a:r>
              <a:rPr lang="en-US" sz="2700" dirty="0">
                <a:solidFill>
                  <a:srgbClr val="3E4346"/>
                </a:solidFill>
              </a:rPr>
              <a:t>" is created with the </a:t>
            </a:r>
            <a:r>
              <a:rPr lang="en-US" sz="2700" dirty="0">
                <a:solidFill>
                  <a:srgbClr val="3E4346"/>
                </a:solidFill>
                <a:cs typeface="Inconsolata"/>
              </a:rPr>
              <a:t>content</a:t>
            </a:r>
            <a:r>
              <a:rPr lang="en-US" sz="2700" dirty="0">
                <a:solidFill>
                  <a:srgbClr val="3E4346"/>
                </a:solidFill>
              </a:rPr>
              <a:t> "Property of ..."</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Inconsolata"/>
                <a:cs typeface="Inconsolata"/>
              </a:rPr>
              <a:t>chef-apply</a:t>
            </a:r>
            <a:r>
              <a:rPr lang="en-US" sz="3200" dirty="0" smtClean="0"/>
              <a:t> to apply the recipe file named "</a:t>
            </a:r>
            <a:r>
              <a:rPr lang="en-US" sz="3200" dirty="0" err="1" smtClean="0">
                <a:latin typeface="Inconsolata"/>
                <a:cs typeface="Inconsolata"/>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Tree>
    <p:extLst>
      <p:ext uri="{BB962C8B-B14F-4D97-AF65-F5344CB8AC3E}">
        <p14:creationId xmlns:p14="http://schemas.microsoft.com/office/powerpoint/2010/main" val="40826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065287" cy="5936844"/>
          </a:xfrm>
        </p:spPr>
        <p:txBody>
          <a:bodyPr>
            <a:normAutofit lnSpcReduction="1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p:txBody>
          <a:bodyPr>
            <a:normAutofit/>
          </a:bodyPr>
          <a:lstStyle/>
          <a:p>
            <a:r>
              <a:rPr lang="en-US" sz="3700" dirty="0"/>
              <a:t>The package named "$EDITOR" is installed.</a:t>
            </a:r>
          </a:p>
          <a:p>
            <a:endParaRPr lang="en-US" sz="3700" dirty="0"/>
          </a:p>
          <a:p>
            <a:r>
              <a:rPr lang="en-US" sz="3700" dirty="0"/>
              <a:t>The package named tree is installed.</a:t>
            </a:r>
          </a:p>
          <a:p>
            <a:endParaRPr lang="en-US" sz="3700" dirty="0"/>
          </a:p>
          <a:p>
            <a:r>
              <a:rPr lang="en-US" sz="3700" dirty="0"/>
              <a:t>The file named "/</a:t>
            </a:r>
            <a:r>
              <a:rPr lang="en-US" sz="3700" dirty="0" err="1"/>
              <a:t>etc</a:t>
            </a:r>
            <a:r>
              <a:rPr lang="en-US" sz="3700" dirty="0"/>
              <a:t>/</a:t>
            </a:r>
            <a:r>
              <a:rPr lang="en-US" sz="3700" dirty="0" err="1"/>
              <a:t>motd</a:t>
            </a:r>
            <a:r>
              <a:rPr lang="en-US" sz="3700" dirty="0"/>
              <a:t>" is created with the content "Property of ...".</a:t>
            </a:r>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41804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1490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79701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examples resources 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501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Inconsolata"/>
              <a:cs typeface="Inconsolata"/>
            </a:endParaRPr>
          </a:p>
          <a:p>
            <a:pPr marL="609570" indent="-609570">
              <a:buFont typeface="Arial"/>
              <a:buChar char="•"/>
            </a:pPr>
            <a:r>
              <a:rPr lang="en-US" dirty="0" smtClean="0">
                <a:latin typeface="Inconsolata"/>
                <a:cs typeface="Inconsolata"/>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4557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smtClean="0"/>
              <a:t>The program 'nano' is currently not installed. To run 'nano' please ask your administrator to install the package 'nano'</a:t>
            </a:r>
            <a:endParaRPr lang="en-US" dirty="0"/>
          </a:p>
        </p:txBody>
      </p:sp>
      <p:sp>
        <p:nvSpPr>
          <p:cNvPr id="4" name="Text Placeholder 3"/>
          <p:cNvSpPr>
            <a:spLocks noGrp="1"/>
          </p:cNvSpPr>
          <p:nvPr>
            <p:ph type="body" sz="quarter" idx="11"/>
          </p:nvPr>
        </p:nvSpPr>
        <p:spPr/>
        <p:txBody>
          <a:bodyPr>
            <a:normAutofit/>
          </a:bodyPr>
          <a:lstStyle/>
          <a:p>
            <a:r>
              <a:rPr lang="en-US" dirty="0" smtClean="0"/>
              <a:t>$ which </a:t>
            </a:r>
            <a:r>
              <a:rPr lang="en-US" dirty="0" err="1" smtClean="0"/>
              <a:t>nano</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4021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321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The program '</a:t>
            </a:r>
            <a:r>
              <a:rPr lang="en-US" dirty="0" err="1"/>
              <a:t>emacs</a:t>
            </a:r>
            <a:r>
              <a:rPr lang="en-US" dirty="0"/>
              <a:t>'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1942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An executable program that allows you to work with resources and recipe </a:t>
            </a:r>
            <a:r>
              <a:rPr lang="en-US" sz="3700" dirty="0"/>
              <a:t>files.</a:t>
            </a:r>
            <a:endParaRPr lang="en-US" sz="3700" dirty="0"/>
          </a:p>
          <a:p>
            <a:endParaRPr lang="en-US" sz="3700" dirty="0"/>
          </a:p>
          <a:p>
            <a:r>
              <a:rPr lang="en-US" sz="3700" b="1" dirty="0"/>
              <a:t>chef-apply</a:t>
            </a:r>
            <a:r>
              <a:rPr lang="en-US" sz="3700" dirty="0"/>
              <a:t> is a command-line application that allows us to work with resources and recipes </a:t>
            </a:r>
            <a:r>
              <a:rPr lang="en-US" sz="3700" dirty="0"/>
              <a:t>files.</a:t>
            </a:r>
            <a:endParaRPr lang="en-US" sz="3700" dirty="0"/>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5568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14015</TotalTime>
  <Words>4847</Words>
  <Application>Microsoft Macintosh PowerPoint</Application>
  <PresentationFormat>Custom</PresentationFormat>
  <Paragraphs>617</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ChefDk3.2Template</vt:lpstr>
      <vt:lpstr>Chef Resources</vt:lpstr>
      <vt:lpstr>Objectives</vt:lpstr>
      <vt:lpstr>Choose an Editor</vt:lpstr>
      <vt:lpstr>Linux Editor Reference</vt:lpstr>
      <vt:lpstr>Group Exercise: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Review: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1738</cp:revision>
  <cp:lastPrinted>2015-02-07T23:49:10Z</cp:lastPrinted>
  <dcterms:created xsi:type="dcterms:W3CDTF">2012-09-13T17:36:07Z</dcterms:created>
  <dcterms:modified xsi:type="dcterms:W3CDTF">2015-09-29T20:50:52Z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